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2"/>
  </p:notesMasterIdLst>
  <p:sldIdLst>
    <p:sldId id="256" r:id="rId2"/>
    <p:sldId id="257" r:id="rId3"/>
    <p:sldId id="261" r:id="rId4"/>
    <p:sldId id="262" r:id="rId5"/>
    <p:sldId id="263" r:id="rId6"/>
    <p:sldId id="264" r:id="rId7"/>
    <p:sldId id="265" r:id="rId8"/>
    <p:sldId id="266" r:id="rId9"/>
    <p:sldId id="267" r:id="rId10"/>
    <p:sldId id="268"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FF29"/>
    <a:srgbClr val="CC0066"/>
    <a:srgbClr val="5EEC3C"/>
    <a:srgbClr val="A4660C"/>
    <a:srgbClr val="952F69"/>
    <a:srgbClr val="FF856D"/>
    <a:srgbClr val="FF2549"/>
    <a:srgbClr val="003635"/>
    <a:srgbClr val="005856"/>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1" d="100"/>
          <a:sy n="141" d="100"/>
        </p:scale>
        <p:origin x="744" y="102"/>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4/1/2024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AF533E96-F078-4B3D-A8F4-F1AF21EBC357}" type="slidenum">
              <a:rPr lang="en-US" smtClean="0"/>
              <a:t>10</a:t>
            </a:fld>
            <a:endParaRPr lang="en-US"/>
          </a:p>
        </p:txBody>
      </p:sp>
    </p:spTree>
    <p:extLst>
      <p:ext uri="{BB962C8B-B14F-4D97-AF65-F5344CB8AC3E}">
        <p14:creationId xmlns:p14="http://schemas.microsoft.com/office/powerpoint/2010/main" val="890732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5960" y="2949677"/>
            <a:ext cx="8048717" cy="1637071"/>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67583" y="1998415"/>
            <a:ext cx="7975483" cy="685791"/>
          </a:xfrm>
        </p:spPr>
        <p:txBody>
          <a:bodyPr>
            <a:normAutofit/>
          </a:bodyPr>
          <a:lstStyle>
            <a:lvl1pPr marL="0" indent="0" algn="r">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3713" y="194838"/>
            <a:ext cx="8246070" cy="763526"/>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26843" y="1275735"/>
            <a:ext cx="8246070" cy="3262122"/>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25500" y="605639"/>
            <a:ext cx="6461299"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225500" y="1519084"/>
            <a:ext cx="6461299" cy="3221032"/>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4/1/2024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2693" y="220024"/>
            <a:ext cx="8093365" cy="76352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552291"/>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024688"/>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552291"/>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024688"/>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4/1/2024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4/1/2024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4/1/2024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4/1/2024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4/1/2024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85066" y="3355259"/>
            <a:ext cx="5858934" cy="566502"/>
          </a:xfrm>
        </p:spPr>
        <p:txBody>
          <a:bodyPr>
            <a:normAutofit fontScale="90000"/>
          </a:bodyPr>
          <a:lstStyle/>
          <a:p>
            <a:r>
              <a:rPr lang="en-US" dirty="0">
                <a:solidFill>
                  <a:srgbClr val="FFC000"/>
                </a:solidFill>
              </a:rPr>
              <a:t>Lecture 11: Tuples</a:t>
            </a:r>
          </a:p>
        </p:txBody>
      </p:sp>
      <p:sp>
        <p:nvSpPr>
          <p:cNvPr id="5" name="Подзаголовок 4">
            <a:extLst>
              <a:ext uri="{FF2B5EF4-FFF2-40B4-BE49-F238E27FC236}">
                <a16:creationId xmlns:a16="http://schemas.microsoft.com/office/drawing/2014/main" id="{2FE5C082-CFF3-44C6-A219-6574CACDE9D7}"/>
              </a:ext>
            </a:extLst>
          </p:cNvPr>
          <p:cNvSpPr>
            <a:spLocks noGrp="1"/>
          </p:cNvSpPr>
          <p:nvPr>
            <p:ph type="subTitle" idx="1"/>
          </p:nvPr>
        </p:nvSpPr>
        <p:spPr>
          <a:xfrm>
            <a:off x="4409441" y="3921761"/>
            <a:ext cx="4734560" cy="467359"/>
          </a:xfrm>
        </p:spPr>
        <p:txBody>
          <a:bodyPr>
            <a:normAutofit fontScale="85000" lnSpcReduction="10000"/>
          </a:bodyPr>
          <a:lstStyle/>
          <a:p>
            <a:r>
              <a:rPr lang="en-US" dirty="0">
                <a:solidFill>
                  <a:srgbClr val="9EFF29"/>
                </a:solidFill>
              </a:rPr>
              <a:t>Senior lectures: Vladislav </a:t>
            </a:r>
            <a:r>
              <a:rPr lang="en-US" dirty="0" err="1">
                <a:solidFill>
                  <a:srgbClr val="9EFF29"/>
                </a:solidFill>
              </a:rPr>
              <a:t>Karyukin</a:t>
            </a:r>
            <a:endParaRPr lang="ru-RU" dirty="0">
              <a:solidFill>
                <a:srgbClr val="9EFF29"/>
              </a:solidFill>
            </a:endParaRP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BF366C-0035-46C5-A3D1-FF6E3275D59E}"/>
              </a:ext>
            </a:extLst>
          </p:cNvPr>
          <p:cNvSpPr>
            <a:spLocks noGrp="1"/>
          </p:cNvSpPr>
          <p:nvPr>
            <p:ph type="title"/>
          </p:nvPr>
        </p:nvSpPr>
        <p:spPr>
          <a:xfrm>
            <a:off x="3190239" y="194838"/>
            <a:ext cx="5519543" cy="719562"/>
          </a:xfrm>
        </p:spPr>
        <p:txBody>
          <a:bodyPr/>
          <a:lstStyle/>
          <a:p>
            <a:pPr algn="ctr"/>
            <a:r>
              <a:rPr lang="en-US" dirty="0">
                <a:solidFill>
                  <a:srgbClr val="FFC000"/>
                </a:solidFill>
              </a:rPr>
              <a:t>Operations with tuples</a:t>
            </a:r>
            <a:endParaRPr lang="ru-RU" dirty="0"/>
          </a:p>
        </p:txBody>
      </p:sp>
      <p:sp>
        <p:nvSpPr>
          <p:cNvPr id="5" name="Объект 4">
            <a:extLst>
              <a:ext uri="{FF2B5EF4-FFF2-40B4-BE49-F238E27FC236}">
                <a16:creationId xmlns:a16="http://schemas.microsoft.com/office/drawing/2014/main" id="{1D766716-7260-46BA-A530-9033FB012E1B}"/>
              </a:ext>
            </a:extLst>
          </p:cNvPr>
          <p:cNvSpPr>
            <a:spLocks noGrp="1"/>
          </p:cNvSpPr>
          <p:nvPr>
            <p:ph idx="1"/>
          </p:nvPr>
        </p:nvSpPr>
        <p:spPr>
          <a:xfrm>
            <a:off x="379430" y="1323147"/>
            <a:ext cx="8246070" cy="3490047"/>
          </a:xfrm>
        </p:spPr>
        <p:txBody>
          <a:bodyPr>
            <a:normAutofit/>
          </a:bodyPr>
          <a:lstStyle/>
          <a:p>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Length</a:t>
            </a:r>
            <a:r>
              <a:rPr kumimoji="0" lang="ru-RU" altLang="ru-RU"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You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find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length</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of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tuple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using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len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function</a:t>
            </a:r>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lang="ru-RU" altLang="ru-RU" sz="1800" dirty="0">
              <a:latin typeface="Times New Roman" panose="02020603050405020304" pitchFamily="18" charset="0"/>
              <a:cs typeface="Times New Roman" panose="02020603050405020304" pitchFamily="18" charset="0"/>
            </a:endParaRPr>
          </a:p>
          <a:p>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Count</a:t>
            </a:r>
            <a:r>
              <a:rPr kumimoji="0" lang="ru-RU" altLang="ru-RU"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You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count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number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of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occurrences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of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specific</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element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tuple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using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count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method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p>
            <a:endParaRPr lang="ru-RU" altLang="ru-RU" sz="1800" dirty="0">
              <a:latin typeface="Times New Roman" panose="02020603050405020304" pitchFamily="18" charset="0"/>
              <a:cs typeface="Times New Roman" panose="02020603050405020304" pitchFamily="18" charset="0"/>
            </a:endParaRPr>
          </a:p>
          <a:p>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lang="ru-RU" altLang="ru-RU" sz="1800"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Nested Tuples:</a:t>
            </a:r>
            <a:r>
              <a:rPr lang="en-US" sz="1800" dirty="0">
                <a:latin typeface="Times New Roman" panose="02020603050405020304" pitchFamily="18" charset="0"/>
                <a:cs typeface="Times New Roman" panose="02020603050405020304" pitchFamily="18" charset="0"/>
              </a:rPr>
              <a:t> You can create tuples that contain other tuples</a:t>
            </a:r>
            <a:endParaRPr lang="ru-RU" sz="1800" dirty="0">
              <a:latin typeface="Times New Roman" panose="02020603050405020304" pitchFamily="18" charset="0"/>
              <a:cs typeface="Times New Roman" panose="02020603050405020304" pitchFamily="18" charset="0"/>
            </a:endParaRPr>
          </a:p>
          <a:p>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FB5EA501-D2CC-479B-98A2-D712DA87F7C0}"/>
              </a:ext>
            </a:extLst>
          </p:cNvPr>
          <p:cNvPicPr>
            <a:picLocks noChangeAspect="1"/>
          </p:cNvPicPr>
          <p:nvPr/>
        </p:nvPicPr>
        <p:blipFill>
          <a:blip r:embed="rId3"/>
          <a:stretch>
            <a:fillRect/>
          </a:stretch>
        </p:blipFill>
        <p:spPr>
          <a:xfrm>
            <a:off x="761025" y="1720757"/>
            <a:ext cx="1676634" cy="562053"/>
          </a:xfrm>
          <a:prstGeom prst="rect">
            <a:avLst/>
          </a:prstGeom>
        </p:spPr>
      </p:pic>
      <p:pic>
        <p:nvPicPr>
          <p:cNvPr id="8" name="Рисунок 7">
            <a:extLst>
              <a:ext uri="{FF2B5EF4-FFF2-40B4-BE49-F238E27FC236}">
                <a16:creationId xmlns:a16="http://schemas.microsoft.com/office/drawing/2014/main" id="{DAEB4920-81E4-458D-B25B-CACBCC4622FF}"/>
              </a:ext>
            </a:extLst>
          </p:cNvPr>
          <p:cNvPicPr>
            <a:picLocks noChangeAspect="1"/>
          </p:cNvPicPr>
          <p:nvPr/>
        </p:nvPicPr>
        <p:blipFill>
          <a:blip r:embed="rId4"/>
          <a:stretch>
            <a:fillRect/>
          </a:stretch>
        </p:blipFill>
        <p:spPr>
          <a:xfrm>
            <a:off x="761025" y="2985929"/>
            <a:ext cx="2429214" cy="743054"/>
          </a:xfrm>
          <a:prstGeom prst="rect">
            <a:avLst/>
          </a:prstGeom>
        </p:spPr>
      </p:pic>
      <p:pic>
        <p:nvPicPr>
          <p:cNvPr id="11" name="Рисунок 10">
            <a:extLst>
              <a:ext uri="{FF2B5EF4-FFF2-40B4-BE49-F238E27FC236}">
                <a16:creationId xmlns:a16="http://schemas.microsoft.com/office/drawing/2014/main" id="{C34C30C0-116B-4D30-B554-E34D265EAB13}"/>
              </a:ext>
            </a:extLst>
          </p:cNvPr>
          <p:cNvPicPr>
            <a:picLocks noChangeAspect="1"/>
          </p:cNvPicPr>
          <p:nvPr/>
        </p:nvPicPr>
        <p:blipFill>
          <a:blip r:embed="rId5"/>
          <a:stretch>
            <a:fillRect/>
          </a:stretch>
        </p:blipFill>
        <p:spPr>
          <a:xfrm>
            <a:off x="752450" y="4237511"/>
            <a:ext cx="3353268" cy="800212"/>
          </a:xfrm>
          <a:prstGeom prst="rect">
            <a:avLst/>
          </a:prstGeom>
        </p:spPr>
      </p:pic>
    </p:spTree>
    <p:extLst>
      <p:ext uri="{BB962C8B-B14F-4D97-AF65-F5344CB8AC3E}">
        <p14:creationId xmlns:p14="http://schemas.microsoft.com/office/powerpoint/2010/main" val="226213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5067" y="194838"/>
            <a:ext cx="5424716" cy="685695"/>
          </a:xfrm>
        </p:spPr>
        <p:txBody>
          <a:bodyPr>
            <a:normAutofit/>
          </a:bodyPr>
          <a:lstStyle/>
          <a:p>
            <a:pPr algn="ctr"/>
            <a:r>
              <a:rPr lang="en-US" dirty="0">
                <a:solidFill>
                  <a:srgbClr val="FFC000"/>
                </a:solidFill>
              </a:rPr>
              <a:t>Tuples</a:t>
            </a:r>
          </a:p>
        </p:txBody>
      </p:sp>
      <p:sp>
        <p:nvSpPr>
          <p:cNvPr id="3" name="Content Placeholder 2"/>
          <p:cNvSpPr>
            <a:spLocks noGrp="1"/>
          </p:cNvSpPr>
          <p:nvPr>
            <p:ph idx="1"/>
          </p:nvPr>
        </p:nvSpPr>
        <p:spPr>
          <a:xfrm>
            <a:off x="401552" y="1336695"/>
            <a:ext cx="8246070" cy="3262122"/>
          </a:xfrm>
        </p:spPr>
        <p:txBody>
          <a:bodyPr/>
          <a:lstStyle/>
          <a:p>
            <a:r>
              <a:rPr lang="en-US" dirty="0"/>
              <a:t>Tuples and lists are both data structures in Python that are used to store collections of items.</a:t>
            </a:r>
          </a:p>
          <a:p>
            <a:r>
              <a:rPr lang="en-US" dirty="0"/>
              <a:t>They are similar to each other but have some key differences. </a:t>
            </a:r>
          </a:p>
          <a:p>
            <a:r>
              <a:rPr lang="en-US" dirty="0"/>
              <a:t>Here are some characteristics of tuples</a:t>
            </a:r>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ECB619-8942-4C5A-935F-C637A4612F45}"/>
              </a:ext>
            </a:extLst>
          </p:cNvPr>
          <p:cNvSpPr>
            <a:spLocks noGrp="1"/>
          </p:cNvSpPr>
          <p:nvPr>
            <p:ph type="title"/>
          </p:nvPr>
        </p:nvSpPr>
        <p:spPr>
          <a:xfrm>
            <a:off x="3291839" y="194838"/>
            <a:ext cx="5417943" cy="706015"/>
          </a:xfrm>
        </p:spPr>
        <p:txBody>
          <a:bodyPr/>
          <a:lstStyle/>
          <a:p>
            <a:pPr algn="ctr"/>
            <a:r>
              <a:rPr lang="en-US" dirty="0">
                <a:solidFill>
                  <a:srgbClr val="FFC000"/>
                </a:solidFill>
              </a:rPr>
              <a:t>Features of tuples</a:t>
            </a:r>
            <a:endParaRPr lang="ru-RU" dirty="0">
              <a:solidFill>
                <a:srgbClr val="FFC000"/>
              </a:solidFill>
            </a:endParaRPr>
          </a:p>
        </p:txBody>
      </p:sp>
      <p:sp>
        <p:nvSpPr>
          <p:cNvPr id="5" name="Объект 4">
            <a:extLst>
              <a:ext uri="{FF2B5EF4-FFF2-40B4-BE49-F238E27FC236}">
                <a16:creationId xmlns:a16="http://schemas.microsoft.com/office/drawing/2014/main" id="{43281DE7-93AE-4BC4-AA99-D93E305715D6}"/>
              </a:ext>
            </a:extLst>
          </p:cNvPr>
          <p:cNvSpPr>
            <a:spLocks noGrp="1"/>
          </p:cNvSpPr>
          <p:nvPr>
            <p:ph idx="1"/>
          </p:nvPr>
        </p:nvSpPr>
        <p:spPr>
          <a:xfrm>
            <a:off x="372656" y="1384108"/>
            <a:ext cx="8246070" cy="3262122"/>
          </a:xfrm>
        </p:spPr>
        <p:txBody>
          <a:bodyPr/>
          <a:lstStyle/>
          <a:p>
            <a:r>
              <a:rPr lang="en-US" sz="1600" b="1" dirty="0">
                <a:latin typeface="Times New Roman" panose="02020603050405020304" pitchFamily="18" charset="0"/>
                <a:cs typeface="Times New Roman" panose="02020603050405020304" pitchFamily="18" charset="0"/>
              </a:rPr>
              <a:t>Immutable</a:t>
            </a:r>
            <a:r>
              <a:rPr lang="en-US" sz="1600" dirty="0">
                <a:latin typeface="Times New Roman" panose="02020603050405020304" pitchFamily="18" charset="0"/>
                <a:cs typeface="Times New Roman" panose="02020603050405020304" pitchFamily="18" charset="0"/>
              </a:rPr>
              <a:t>: Once a tuple is created, its elements cannot be changed, added, or removed. This is the main difference between tuples and lists, which are mutable.</a:t>
            </a:r>
          </a:p>
          <a:p>
            <a:r>
              <a:rPr lang="en-US" sz="1600" b="1" dirty="0">
                <a:latin typeface="Times New Roman" panose="02020603050405020304" pitchFamily="18" charset="0"/>
                <a:cs typeface="Times New Roman" panose="02020603050405020304" pitchFamily="18" charset="0"/>
              </a:rPr>
              <a:t>Ordered</a:t>
            </a:r>
            <a:r>
              <a:rPr lang="en-US" sz="1600" dirty="0">
                <a:latin typeface="Times New Roman" panose="02020603050405020304" pitchFamily="18" charset="0"/>
                <a:cs typeface="Times New Roman" panose="02020603050405020304" pitchFamily="18" charset="0"/>
              </a:rPr>
              <a:t>: Like lists, tuples maintain the order of their elements. This means you can access elements using their index, and slicing works similarly as well.</a:t>
            </a:r>
          </a:p>
          <a:p>
            <a:r>
              <a:rPr lang="en-US" sz="1600" b="1" dirty="0">
                <a:latin typeface="Times New Roman" panose="02020603050405020304" pitchFamily="18" charset="0"/>
                <a:cs typeface="Times New Roman" panose="02020603050405020304" pitchFamily="18" charset="0"/>
              </a:rPr>
              <a:t>Syntax</a:t>
            </a:r>
            <a:r>
              <a:rPr lang="en-US" sz="1600" dirty="0">
                <a:latin typeface="Times New Roman" panose="02020603050405020304" pitchFamily="18" charset="0"/>
                <a:cs typeface="Times New Roman" panose="02020603050405020304" pitchFamily="18" charset="0"/>
              </a:rPr>
              <a:t>: Tuples are defined by enclosing the elements in parentheses () and separating them with commas.</a:t>
            </a:r>
          </a:p>
          <a:p>
            <a:r>
              <a:rPr lang="en-US" sz="1600" b="1" dirty="0">
                <a:latin typeface="Times New Roman" panose="02020603050405020304" pitchFamily="18" charset="0"/>
                <a:cs typeface="Times New Roman" panose="02020603050405020304" pitchFamily="18" charset="0"/>
              </a:rPr>
              <a:t>Versatile</a:t>
            </a:r>
            <a:r>
              <a:rPr lang="en-US" sz="1600" dirty="0">
                <a:latin typeface="Times New Roman" panose="02020603050405020304" pitchFamily="18" charset="0"/>
                <a:cs typeface="Times New Roman" panose="02020603050405020304" pitchFamily="18" charset="0"/>
              </a:rPr>
              <a:t>: Tuples can hold any type of data, and they can also contain a mix of different data types. Additionally, tuples can be nested, meaning a tuple can contain other tuples as elements.</a:t>
            </a:r>
          </a:p>
          <a:p>
            <a:r>
              <a:rPr lang="en-US" sz="1600" b="1" dirty="0">
                <a:latin typeface="Times New Roman" panose="02020603050405020304" pitchFamily="18" charset="0"/>
                <a:cs typeface="Times New Roman" panose="02020603050405020304" pitchFamily="18" charset="0"/>
              </a:rPr>
              <a:t>Use Cases</a:t>
            </a:r>
            <a:r>
              <a:rPr lang="en-US" sz="1600" dirty="0">
                <a:latin typeface="Times New Roman" panose="02020603050405020304" pitchFamily="18" charset="0"/>
                <a:cs typeface="Times New Roman" panose="02020603050405020304" pitchFamily="18" charset="0"/>
              </a:rPr>
              <a:t>: Due to their immutability, tuples are often used to represent fixed collections of items, such as coordinates (x, y, z) or to ensure that data remains constant throughout the program. They are also commonly used as keys in dictionaries because they are </a:t>
            </a:r>
            <a:r>
              <a:rPr lang="en-US" sz="1600" dirty="0" err="1">
                <a:latin typeface="Times New Roman" panose="02020603050405020304" pitchFamily="18" charset="0"/>
                <a:cs typeface="Times New Roman" panose="02020603050405020304" pitchFamily="18" charset="0"/>
              </a:rPr>
              <a:t>hashable</a:t>
            </a:r>
            <a:r>
              <a:rPr lang="en-US" sz="1600" dirty="0">
                <a:latin typeface="Times New Roman" panose="02020603050405020304" pitchFamily="18" charset="0"/>
                <a:cs typeface="Times New Roman" panose="02020603050405020304" pitchFamily="18" charset="0"/>
              </a:rPr>
              <a:t>, unlike lists.</a:t>
            </a:r>
          </a:p>
        </p:txBody>
      </p:sp>
    </p:spTree>
    <p:extLst>
      <p:ext uri="{BB962C8B-B14F-4D97-AF65-F5344CB8AC3E}">
        <p14:creationId xmlns:p14="http://schemas.microsoft.com/office/powerpoint/2010/main" val="141599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BBB368-B1A6-428B-BEB4-75AEDB42368C}"/>
              </a:ext>
            </a:extLst>
          </p:cNvPr>
          <p:cNvSpPr>
            <a:spLocks noGrp="1"/>
          </p:cNvSpPr>
          <p:nvPr>
            <p:ph type="title"/>
          </p:nvPr>
        </p:nvSpPr>
        <p:spPr>
          <a:xfrm>
            <a:off x="3339253" y="194838"/>
            <a:ext cx="5370530" cy="685695"/>
          </a:xfrm>
        </p:spPr>
        <p:txBody>
          <a:bodyPr/>
          <a:lstStyle/>
          <a:p>
            <a:pPr algn="ctr"/>
            <a:r>
              <a:rPr lang="en-US" dirty="0">
                <a:solidFill>
                  <a:srgbClr val="FFC000"/>
                </a:solidFill>
              </a:rPr>
              <a:t>Tuples Python code</a:t>
            </a:r>
            <a:endParaRPr lang="ru-RU" dirty="0">
              <a:solidFill>
                <a:srgbClr val="FFC000"/>
              </a:solidFill>
            </a:endParaRPr>
          </a:p>
        </p:txBody>
      </p:sp>
      <p:pic>
        <p:nvPicPr>
          <p:cNvPr id="4" name="Объект 3">
            <a:extLst>
              <a:ext uri="{FF2B5EF4-FFF2-40B4-BE49-F238E27FC236}">
                <a16:creationId xmlns:a16="http://schemas.microsoft.com/office/drawing/2014/main" id="{5D3F7C71-735C-4F6F-8814-312115575077}"/>
              </a:ext>
            </a:extLst>
          </p:cNvPr>
          <p:cNvPicPr>
            <a:picLocks noGrp="1" noChangeAspect="1"/>
          </p:cNvPicPr>
          <p:nvPr>
            <p:ph idx="1"/>
          </p:nvPr>
        </p:nvPicPr>
        <p:blipFill>
          <a:blip r:embed="rId2"/>
          <a:stretch>
            <a:fillRect/>
          </a:stretch>
        </p:blipFill>
        <p:spPr>
          <a:xfrm>
            <a:off x="461924" y="1664442"/>
            <a:ext cx="3585190" cy="1485158"/>
          </a:xfrm>
          <a:prstGeom prst="rect">
            <a:avLst/>
          </a:prstGeom>
        </p:spPr>
      </p:pic>
      <p:pic>
        <p:nvPicPr>
          <p:cNvPr id="5" name="Рисунок 4">
            <a:extLst>
              <a:ext uri="{FF2B5EF4-FFF2-40B4-BE49-F238E27FC236}">
                <a16:creationId xmlns:a16="http://schemas.microsoft.com/office/drawing/2014/main" id="{87FACC0B-3DD6-47F9-AEEF-EC5EDA7A8813}"/>
              </a:ext>
            </a:extLst>
          </p:cNvPr>
          <p:cNvPicPr>
            <a:picLocks noChangeAspect="1"/>
          </p:cNvPicPr>
          <p:nvPr/>
        </p:nvPicPr>
        <p:blipFill>
          <a:blip r:embed="rId3"/>
          <a:stretch>
            <a:fillRect/>
          </a:stretch>
        </p:blipFill>
        <p:spPr>
          <a:xfrm>
            <a:off x="4439161" y="2104523"/>
            <a:ext cx="3411983" cy="1166997"/>
          </a:xfrm>
          <a:prstGeom prst="rect">
            <a:avLst/>
          </a:prstGeom>
        </p:spPr>
      </p:pic>
      <p:pic>
        <p:nvPicPr>
          <p:cNvPr id="6" name="Рисунок 5">
            <a:extLst>
              <a:ext uri="{FF2B5EF4-FFF2-40B4-BE49-F238E27FC236}">
                <a16:creationId xmlns:a16="http://schemas.microsoft.com/office/drawing/2014/main" id="{BD6FB090-255D-4911-944A-87C30A4380A1}"/>
              </a:ext>
            </a:extLst>
          </p:cNvPr>
          <p:cNvPicPr>
            <a:picLocks noChangeAspect="1"/>
          </p:cNvPicPr>
          <p:nvPr/>
        </p:nvPicPr>
        <p:blipFill>
          <a:blip r:embed="rId4"/>
          <a:stretch>
            <a:fillRect/>
          </a:stretch>
        </p:blipFill>
        <p:spPr>
          <a:xfrm>
            <a:off x="2047477" y="3419087"/>
            <a:ext cx="4182059" cy="1028844"/>
          </a:xfrm>
          <a:prstGeom prst="rect">
            <a:avLst/>
          </a:prstGeom>
        </p:spPr>
      </p:pic>
    </p:spTree>
    <p:extLst>
      <p:ext uri="{BB962C8B-B14F-4D97-AF65-F5344CB8AC3E}">
        <p14:creationId xmlns:p14="http://schemas.microsoft.com/office/powerpoint/2010/main" val="4231933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BAF20D-55B4-4453-A11C-4B986819D266}"/>
              </a:ext>
            </a:extLst>
          </p:cNvPr>
          <p:cNvSpPr>
            <a:spLocks noGrp="1"/>
          </p:cNvSpPr>
          <p:nvPr>
            <p:ph type="title"/>
          </p:nvPr>
        </p:nvSpPr>
        <p:spPr>
          <a:xfrm>
            <a:off x="3197013" y="194838"/>
            <a:ext cx="5512770" cy="685695"/>
          </a:xfrm>
        </p:spPr>
        <p:txBody>
          <a:bodyPr/>
          <a:lstStyle/>
          <a:p>
            <a:pPr algn="ctr"/>
            <a:r>
              <a:rPr lang="en-US" dirty="0">
                <a:solidFill>
                  <a:srgbClr val="FFC000"/>
                </a:solidFill>
              </a:rPr>
              <a:t>Nested tuples</a:t>
            </a:r>
            <a:endParaRPr lang="ru-RU" dirty="0">
              <a:solidFill>
                <a:srgbClr val="FFC000"/>
              </a:solidFill>
            </a:endParaRPr>
          </a:p>
        </p:txBody>
      </p:sp>
      <p:sp>
        <p:nvSpPr>
          <p:cNvPr id="3" name="Объект 2">
            <a:extLst>
              <a:ext uri="{FF2B5EF4-FFF2-40B4-BE49-F238E27FC236}">
                <a16:creationId xmlns:a16="http://schemas.microsoft.com/office/drawing/2014/main" id="{CE18E7C0-EBA8-4B98-81E5-283CF8B98A5D}"/>
              </a:ext>
            </a:extLst>
          </p:cNvPr>
          <p:cNvSpPr>
            <a:spLocks noGrp="1"/>
          </p:cNvSpPr>
          <p:nvPr>
            <p:ph idx="1"/>
          </p:nvPr>
        </p:nvSpPr>
        <p:spPr>
          <a:xfrm>
            <a:off x="426843" y="1275735"/>
            <a:ext cx="8282940" cy="2957598"/>
          </a:xfrm>
        </p:spPr>
        <p:txBody>
          <a:bodyPr/>
          <a:lstStyle/>
          <a:p>
            <a:r>
              <a:rPr lang="en-US" dirty="0"/>
              <a:t>Here are some examples of nested tuples:</a:t>
            </a:r>
          </a:p>
          <a:p>
            <a:r>
              <a:rPr lang="en-US" b="1" dirty="0"/>
              <a:t>Tuples of Lists:</a:t>
            </a:r>
            <a:r>
              <a:rPr lang="en-US" dirty="0"/>
              <a:t> A tuple containing lists as its elements.</a:t>
            </a:r>
            <a:endParaRPr lang="ru-RU" dirty="0"/>
          </a:p>
        </p:txBody>
      </p:sp>
      <p:pic>
        <p:nvPicPr>
          <p:cNvPr id="4" name="Рисунок 3">
            <a:extLst>
              <a:ext uri="{FF2B5EF4-FFF2-40B4-BE49-F238E27FC236}">
                <a16:creationId xmlns:a16="http://schemas.microsoft.com/office/drawing/2014/main" id="{1F5D2517-A322-4F43-A29B-04008131780C}"/>
              </a:ext>
            </a:extLst>
          </p:cNvPr>
          <p:cNvPicPr>
            <a:picLocks noChangeAspect="1"/>
          </p:cNvPicPr>
          <p:nvPr/>
        </p:nvPicPr>
        <p:blipFill>
          <a:blip r:embed="rId2"/>
          <a:stretch>
            <a:fillRect/>
          </a:stretch>
        </p:blipFill>
        <p:spPr>
          <a:xfrm>
            <a:off x="519864" y="2658799"/>
            <a:ext cx="5153744" cy="733527"/>
          </a:xfrm>
          <a:prstGeom prst="rect">
            <a:avLst/>
          </a:prstGeom>
        </p:spPr>
      </p:pic>
      <p:pic>
        <p:nvPicPr>
          <p:cNvPr id="5" name="Рисунок 4">
            <a:extLst>
              <a:ext uri="{FF2B5EF4-FFF2-40B4-BE49-F238E27FC236}">
                <a16:creationId xmlns:a16="http://schemas.microsoft.com/office/drawing/2014/main" id="{BEAAE212-8199-4112-B47C-F8B02EAA6226}"/>
              </a:ext>
            </a:extLst>
          </p:cNvPr>
          <p:cNvPicPr>
            <a:picLocks noChangeAspect="1"/>
          </p:cNvPicPr>
          <p:nvPr/>
        </p:nvPicPr>
        <p:blipFill>
          <a:blip r:embed="rId3"/>
          <a:stretch>
            <a:fillRect/>
          </a:stretch>
        </p:blipFill>
        <p:spPr>
          <a:xfrm>
            <a:off x="519864" y="3491363"/>
            <a:ext cx="3639058" cy="762106"/>
          </a:xfrm>
          <a:prstGeom prst="rect">
            <a:avLst/>
          </a:prstGeom>
        </p:spPr>
      </p:pic>
      <p:pic>
        <p:nvPicPr>
          <p:cNvPr id="6" name="Рисунок 5">
            <a:extLst>
              <a:ext uri="{FF2B5EF4-FFF2-40B4-BE49-F238E27FC236}">
                <a16:creationId xmlns:a16="http://schemas.microsoft.com/office/drawing/2014/main" id="{A247CC46-E3C0-4C89-B938-F1D254C93208}"/>
              </a:ext>
            </a:extLst>
          </p:cNvPr>
          <p:cNvPicPr>
            <a:picLocks noChangeAspect="1"/>
          </p:cNvPicPr>
          <p:nvPr/>
        </p:nvPicPr>
        <p:blipFill>
          <a:blip r:embed="rId4"/>
          <a:stretch>
            <a:fillRect/>
          </a:stretch>
        </p:blipFill>
        <p:spPr>
          <a:xfrm>
            <a:off x="519864" y="4263257"/>
            <a:ext cx="8364117" cy="781159"/>
          </a:xfrm>
          <a:prstGeom prst="rect">
            <a:avLst/>
          </a:prstGeom>
        </p:spPr>
      </p:pic>
    </p:spTree>
    <p:extLst>
      <p:ext uri="{BB962C8B-B14F-4D97-AF65-F5344CB8AC3E}">
        <p14:creationId xmlns:p14="http://schemas.microsoft.com/office/powerpoint/2010/main" val="135398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6B1E9-9B64-4BB2-86C0-CA650C97D54E}"/>
              </a:ext>
            </a:extLst>
          </p:cNvPr>
          <p:cNvSpPr>
            <a:spLocks noGrp="1"/>
          </p:cNvSpPr>
          <p:nvPr>
            <p:ph type="title"/>
          </p:nvPr>
        </p:nvSpPr>
        <p:spPr>
          <a:xfrm>
            <a:off x="3373119" y="194838"/>
            <a:ext cx="5336663" cy="672149"/>
          </a:xfrm>
        </p:spPr>
        <p:txBody>
          <a:bodyPr/>
          <a:lstStyle/>
          <a:p>
            <a:pPr algn="ctr"/>
            <a:r>
              <a:rPr lang="en-US" dirty="0">
                <a:solidFill>
                  <a:srgbClr val="FFC000"/>
                </a:solidFill>
              </a:rPr>
              <a:t>Mixed tuples</a:t>
            </a:r>
            <a:endParaRPr lang="ru-RU" dirty="0">
              <a:solidFill>
                <a:srgbClr val="FFC000"/>
              </a:solidFill>
            </a:endParaRPr>
          </a:p>
        </p:txBody>
      </p:sp>
      <p:sp>
        <p:nvSpPr>
          <p:cNvPr id="3" name="Объект 2">
            <a:extLst>
              <a:ext uri="{FF2B5EF4-FFF2-40B4-BE49-F238E27FC236}">
                <a16:creationId xmlns:a16="http://schemas.microsoft.com/office/drawing/2014/main" id="{A7C83F35-18CD-4E98-8C81-B77D04DE9B7E}"/>
              </a:ext>
            </a:extLst>
          </p:cNvPr>
          <p:cNvSpPr>
            <a:spLocks noGrp="1"/>
          </p:cNvSpPr>
          <p:nvPr>
            <p:ph idx="1"/>
          </p:nvPr>
        </p:nvSpPr>
        <p:spPr/>
        <p:txBody>
          <a:bodyPr/>
          <a:lstStyle/>
          <a:p>
            <a:r>
              <a:rPr lang="en-US" dirty="0"/>
              <a:t>A tuple containing a mix of different data types, including lists, tuples, dictionaries, and other data types.</a:t>
            </a:r>
          </a:p>
          <a:p>
            <a:endParaRPr lang="ru-RU" dirty="0"/>
          </a:p>
        </p:txBody>
      </p:sp>
      <p:pic>
        <p:nvPicPr>
          <p:cNvPr id="4" name="Рисунок 3">
            <a:extLst>
              <a:ext uri="{FF2B5EF4-FFF2-40B4-BE49-F238E27FC236}">
                <a16:creationId xmlns:a16="http://schemas.microsoft.com/office/drawing/2014/main" id="{6618DBF2-D849-4595-9980-DF0E79D843BA}"/>
              </a:ext>
            </a:extLst>
          </p:cNvPr>
          <p:cNvPicPr>
            <a:picLocks noChangeAspect="1"/>
          </p:cNvPicPr>
          <p:nvPr/>
        </p:nvPicPr>
        <p:blipFill>
          <a:blip r:embed="rId2"/>
          <a:stretch>
            <a:fillRect/>
          </a:stretch>
        </p:blipFill>
        <p:spPr>
          <a:xfrm>
            <a:off x="730528" y="3010270"/>
            <a:ext cx="6639852" cy="762106"/>
          </a:xfrm>
          <a:prstGeom prst="rect">
            <a:avLst/>
          </a:prstGeom>
        </p:spPr>
      </p:pic>
    </p:spTree>
    <p:extLst>
      <p:ext uri="{BB962C8B-B14F-4D97-AF65-F5344CB8AC3E}">
        <p14:creationId xmlns:p14="http://schemas.microsoft.com/office/powerpoint/2010/main" val="4260144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9269A7-2FCB-4C8C-87F2-384A92D28F83}"/>
              </a:ext>
            </a:extLst>
          </p:cNvPr>
          <p:cNvSpPr>
            <a:spLocks noGrp="1"/>
          </p:cNvSpPr>
          <p:nvPr>
            <p:ph type="title"/>
          </p:nvPr>
        </p:nvSpPr>
        <p:spPr>
          <a:xfrm>
            <a:off x="3285067" y="194838"/>
            <a:ext cx="5424716" cy="638282"/>
          </a:xfrm>
        </p:spPr>
        <p:txBody>
          <a:bodyPr>
            <a:normAutofit fontScale="90000"/>
          </a:bodyPr>
          <a:lstStyle/>
          <a:p>
            <a:pPr algn="ctr"/>
            <a:r>
              <a:rPr lang="en-US" dirty="0">
                <a:solidFill>
                  <a:srgbClr val="FFC000"/>
                </a:solidFill>
              </a:rPr>
              <a:t>Operations with tuples</a:t>
            </a:r>
            <a:endParaRPr lang="ru-RU" dirty="0">
              <a:solidFill>
                <a:srgbClr val="FFC000"/>
              </a:solidFill>
            </a:endParaRPr>
          </a:p>
        </p:txBody>
      </p:sp>
      <p:sp>
        <p:nvSpPr>
          <p:cNvPr id="3" name="Объект 2">
            <a:extLst>
              <a:ext uri="{FF2B5EF4-FFF2-40B4-BE49-F238E27FC236}">
                <a16:creationId xmlns:a16="http://schemas.microsoft.com/office/drawing/2014/main" id="{7CF93F9F-6376-4022-9499-98D2F501B2DB}"/>
              </a:ext>
            </a:extLst>
          </p:cNvPr>
          <p:cNvSpPr>
            <a:spLocks noGrp="1"/>
          </p:cNvSpPr>
          <p:nvPr>
            <p:ph idx="1"/>
          </p:nvPr>
        </p:nvSpPr>
        <p:spPr/>
        <p:txBody>
          <a:bodyPr/>
          <a:lstStyle/>
          <a:p>
            <a:r>
              <a:rPr lang="en-US" dirty="0"/>
              <a:t>Although the tuple’s elements are not changed, there are some available operations with them.</a:t>
            </a:r>
          </a:p>
          <a:p>
            <a:r>
              <a:rPr lang="en-US" b="1" dirty="0"/>
              <a:t>Accessing Elements:</a:t>
            </a:r>
            <a:r>
              <a:rPr lang="en-US" dirty="0"/>
              <a:t> You can access individual elements of a tuple using indexing.</a:t>
            </a:r>
          </a:p>
          <a:p>
            <a:endParaRPr lang="en-US" dirty="0"/>
          </a:p>
        </p:txBody>
      </p:sp>
      <p:pic>
        <p:nvPicPr>
          <p:cNvPr id="4" name="Рисунок 3">
            <a:extLst>
              <a:ext uri="{FF2B5EF4-FFF2-40B4-BE49-F238E27FC236}">
                <a16:creationId xmlns:a16="http://schemas.microsoft.com/office/drawing/2014/main" id="{33F3629E-76A6-4E5E-B9BF-90FE348CF2A1}"/>
              </a:ext>
            </a:extLst>
          </p:cNvPr>
          <p:cNvPicPr>
            <a:picLocks noChangeAspect="1"/>
          </p:cNvPicPr>
          <p:nvPr/>
        </p:nvPicPr>
        <p:blipFill>
          <a:blip r:embed="rId2"/>
          <a:stretch>
            <a:fillRect/>
          </a:stretch>
        </p:blipFill>
        <p:spPr>
          <a:xfrm>
            <a:off x="831073" y="3279193"/>
            <a:ext cx="3553321" cy="752580"/>
          </a:xfrm>
          <a:prstGeom prst="rect">
            <a:avLst/>
          </a:prstGeom>
        </p:spPr>
      </p:pic>
    </p:spTree>
    <p:extLst>
      <p:ext uri="{BB962C8B-B14F-4D97-AF65-F5344CB8AC3E}">
        <p14:creationId xmlns:p14="http://schemas.microsoft.com/office/powerpoint/2010/main" val="3536471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07DA0F-0497-40C3-B669-7649AEBEF6A3}"/>
              </a:ext>
            </a:extLst>
          </p:cNvPr>
          <p:cNvSpPr>
            <a:spLocks noGrp="1"/>
          </p:cNvSpPr>
          <p:nvPr>
            <p:ph type="title"/>
          </p:nvPr>
        </p:nvSpPr>
        <p:spPr>
          <a:xfrm>
            <a:off x="3169919" y="194838"/>
            <a:ext cx="5539863" cy="706015"/>
          </a:xfrm>
        </p:spPr>
        <p:txBody>
          <a:bodyPr/>
          <a:lstStyle/>
          <a:p>
            <a:pPr algn="ctr"/>
            <a:r>
              <a:rPr lang="en-US" dirty="0">
                <a:solidFill>
                  <a:srgbClr val="FFC000"/>
                </a:solidFill>
              </a:rPr>
              <a:t>Operations with tuples</a:t>
            </a:r>
            <a:endParaRPr lang="ru-RU" dirty="0"/>
          </a:p>
        </p:txBody>
      </p:sp>
      <p:sp>
        <p:nvSpPr>
          <p:cNvPr id="3" name="Объект 2">
            <a:extLst>
              <a:ext uri="{FF2B5EF4-FFF2-40B4-BE49-F238E27FC236}">
                <a16:creationId xmlns:a16="http://schemas.microsoft.com/office/drawing/2014/main" id="{034C5AF1-3824-4428-BFEB-CAB811336741}"/>
              </a:ext>
            </a:extLst>
          </p:cNvPr>
          <p:cNvSpPr>
            <a:spLocks noGrp="1"/>
          </p:cNvSpPr>
          <p:nvPr>
            <p:ph idx="1"/>
          </p:nvPr>
        </p:nvSpPr>
        <p:spPr/>
        <p:txBody>
          <a:bodyPr/>
          <a:lstStyle/>
          <a:p>
            <a:r>
              <a:rPr lang="en-US" b="1" dirty="0"/>
              <a:t>Slicing:</a:t>
            </a:r>
            <a:r>
              <a:rPr lang="en-US" dirty="0"/>
              <a:t> You can use slicing to get a subset of a tuple.</a:t>
            </a:r>
          </a:p>
          <a:p>
            <a:endParaRPr lang="en-US" dirty="0"/>
          </a:p>
          <a:p>
            <a:r>
              <a:rPr lang="en-US" b="1" dirty="0"/>
              <a:t>Concatenation:</a:t>
            </a:r>
            <a:r>
              <a:rPr lang="en-US" dirty="0"/>
              <a:t> You can concatenate two or more tuples to create a new tuple.</a:t>
            </a:r>
          </a:p>
          <a:p>
            <a:endParaRPr lang="en-US" dirty="0"/>
          </a:p>
          <a:p>
            <a:endParaRPr lang="ru-RU" dirty="0"/>
          </a:p>
        </p:txBody>
      </p:sp>
      <p:pic>
        <p:nvPicPr>
          <p:cNvPr id="4" name="Рисунок 3">
            <a:extLst>
              <a:ext uri="{FF2B5EF4-FFF2-40B4-BE49-F238E27FC236}">
                <a16:creationId xmlns:a16="http://schemas.microsoft.com/office/drawing/2014/main" id="{E1C7E55D-F80C-4EE4-BD2F-B492C520244F}"/>
              </a:ext>
            </a:extLst>
          </p:cNvPr>
          <p:cNvPicPr>
            <a:picLocks noChangeAspect="1"/>
          </p:cNvPicPr>
          <p:nvPr/>
        </p:nvPicPr>
        <p:blipFill>
          <a:blip r:embed="rId2"/>
          <a:stretch>
            <a:fillRect/>
          </a:stretch>
        </p:blipFill>
        <p:spPr>
          <a:xfrm>
            <a:off x="857114" y="1707474"/>
            <a:ext cx="1943371" cy="590632"/>
          </a:xfrm>
          <a:prstGeom prst="rect">
            <a:avLst/>
          </a:prstGeom>
        </p:spPr>
      </p:pic>
      <p:pic>
        <p:nvPicPr>
          <p:cNvPr id="5" name="Рисунок 4">
            <a:extLst>
              <a:ext uri="{FF2B5EF4-FFF2-40B4-BE49-F238E27FC236}">
                <a16:creationId xmlns:a16="http://schemas.microsoft.com/office/drawing/2014/main" id="{8495CFB5-8AA9-4BCD-BFA7-B04CD0C8C50C}"/>
              </a:ext>
            </a:extLst>
          </p:cNvPr>
          <p:cNvPicPr>
            <a:picLocks noChangeAspect="1"/>
          </p:cNvPicPr>
          <p:nvPr/>
        </p:nvPicPr>
        <p:blipFill>
          <a:blip r:embed="rId3"/>
          <a:stretch>
            <a:fillRect/>
          </a:stretch>
        </p:blipFill>
        <p:spPr>
          <a:xfrm>
            <a:off x="805768" y="3247205"/>
            <a:ext cx="2181529" cy="1114581"/>
          </a:xfrm>
          <a:prstGeom prst="rect">
            <a:avLst/>
          </a:prstGeom>
        </p:spPr>
      </p:pic>
    </p:spTree>
    <p:extLst>
      <p:ext uri="{BB962C8B-B14F-4D97-AF65-F5344CB8AC3E}">
        <p14:creationId xmlns:p14="http://schemas.microsoft.com/office/powerpoint/2010/main" val="221473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833162-63D8-4B1F-AF37-5DD394CB0A23}"/>
              </a:ext>
            </a:extLst>
          </p:cNvPr>
          <p:cNvSpPr>
            <a:spLocks noGrp="1"/>
          </p:cNvSpPr>
          <p:nvPr>
            <p:ph type="title"/>
          </p:nvPr>
        </p:nvSpPr>
        <p:spPr>
          <a:xfrm>
            <a:off x="3291839" y="194838"/>
            <a:ext cx="5417943" cy="685695"/>
          </a:xfrm>
        </p:spPr>
        <p:txBody>
          <a:bodyPr/>
          <a:lstStyle/>
          <a:p>
            <a:pPr algn="ctr"/>
            <a:r>
              <a:rPr lang="en-US" dirty="0">
                <a:solidFill>
                  <a:srgbClr val="FFC000"/>
                </a:solidFill>
              </a:rPr>
              <a:t>Operations with tuples</a:t>
            </a:r>
            <a:endParaRPr lang="ru-RU" dirty="0"/>
          </a:p>
        </p:txBody>
      </p:sp>
      <p:sp>
        <p:nvSpPr>
          <p:cNvPr id="5" name="Объект 4">
            <a:extLst>
              <a:ext uri="{FF2B5EF4-FFF2-40B4-BE49-F238E27FC236}">
                <a16:creationId xmlns:a16="http://schemas.microsoft.com/office/drawing/2014/main" id="{4EF75F51-84C2-402D-BC0C-A4D105E467D9}"/>
              </a:ext>
            </a:extLst>
          </p:cNvPr>
          <p:cNvSpPr>
            <a:spLocks noGrp="1"/>
          </p:cNvSpPr>
          <p:nvPr>
            <p:ph idx="1"/>
          </p:nvPr>
        </p:nvSpPr>
        <p:spPr>
          <a:xfrm>
            <a:off x="426843" y="1275734"/>
            <a:ext cx="8246070" cy="3357225"/>
          </a:xfrm>
        </p:spPr>
        <p:txBody>
          <a:bodyPr/>
          <a:lstStyle/>
          <a:p>
            <a:r>
              <a:rPr kumimoji="0" lang="ru-RU" altLang="ru-RU"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Repetition</a:t>
            </a:r>
            <a:r>
              <a:rPr kumimoji="0" lang="ru-RU"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You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repeat</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tuple</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specified</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number</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of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times</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using</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operator</a:t>
            </a:r>
            <a:endPar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a:p>
            <a:r>
              <a:rPr kumimoji="0" lang="ru-RU" altLang="ru-RU"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Membership</a:t>
            </a:r>
            <a:r>
              <a:rPr kumimoji="0" lang="ru-RU"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Testing</a:t>
            </a:r>
            <a:r>
              <a:rPr kumimoji="0" lang="ru-RU" altLang="ru-RU"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You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check</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if</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element</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exists</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 a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tuple</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using</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in </a:t>
            </a:r>
            <a:r>
              <a:rPr kumimoji="0" lang="ru-RU" altLang="ru-RU"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operator</a:t>
            </a:r>
            <a:endParaRPr lang="ru-RU" sz="2000" dirty="0">
              <a:latin typeface="Times New Roman" panose="02020603050405020304" pitchFamily="18" charset="0"/>
              <a:cs typeface="Times New Roman" panose="02020603050405020304" pitchFamily="18" charset="0"/>
            </a:endParaRPr>
          </a:p>
          <a:p>
            <a:endParaRPr lang="ru-RU" dirty="0"/>
          </a:p>
        </p:txBody>
      </p:sp>
      <p:pic>
        <p:nvPicPr>
          <p:cNvPr id="6" name="Рисунок 5">
            <a:extLst>
              <a:ext uri="{FF2B5EF4-FFF2-40B4-BE49-F238E27FC236}">
                <a16:creationId xmlns:a16="http://schemas.microsoft.com/office/drawing/2014/main" id="{9F04B47F-D202-4EFF-86C3-AC6380E30CD1}"/>
              </a:ext>
            </a:extLst>
          </p:cNvPr>
          <p:cNvPicPr>
            <a:picLocks noChangeAspect="1"/>
          </p:cNvPicPr>
          <p:nvPr/>
        </p:nvPicPr>
        <p:blipFill>
          <a:blip r:embed="rId2"/>
          <a:stretch>
            <a:fillRect/>
          </a:stretch>
        </p:blipFill>
        <p:spPr>
          <a:xfrm>
            <a:off x="804589" y="1930557"/>
            <a:ext cx="2400635" cy="781159"/>
          </a:xfrm>
          <a:prstGeom prst="rect">
            <a:avLst/>
          </a:prstGeom>
        </p:spPr>
      </p:pic>
      <p:pic>
        <p:nvPicPr>
          <p:cNvPr id="8" name="Рисунок 7">
            <a:extLst>
              <a:ext uri="{FF2B5EF4-FFF2-40B4-BE49-F238E27FC236}">
                <a16:creationId xmlns:a16="http://schemas.microsoft.com/office/drawing/2014/main" id="{E46663F0-5369-4A29-8873-828F18AAB011}"/>
              </a:ext>
            </a:extLst>
          </p:cNvPr>
          <p:cNvPicPr>
            <a:picLocks noChangeAspect="1"/>
          </p:cNvPicPr>
          <p:nvPr/>
        </p:nvPicPr>
        <p:blipFill>
          <a:blip r:embed="rId3"/>
          <a:stretch>
            <a:fillRect/>
          </a:stretch>
        </p:blipFill>
        <p:spPr>
          <a:xfrm>
            <a:off x="804589" y="3410502"/>
            <a:ext cx="1857634" cy="914528"/>
          </a:xfrm>
          <a:prstGeom prst="rect">
            <a:avLst/>
          </a:prstGeom>
        </p:spPr>
      </p:pic>
    </p:spTree>
    <p:extLst>
      <p:ext uri="{BB962C8B-B14F-4D97-AF65-F5344CB8AC3E}">
        <p14:creationId xmlns:p14="http://schemas.microsoft.com/office/powerpoint/2010/main" val="27620567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427</Words>
  <Application>Microsoft Office PowerPoint</Application>
  <PresentationFormat>Экран (16:9)</PresentationFormat>
  <Paragraphs>41</Paragraphs>
  <Slides>10</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Times New Roman</vt:lpstr>
      <vt:lpstr>Office Theme</vt:lpstr>
      <vt:lpstr>Lecture 11: Tuples</vt:lpstr>
      <vt:lpstr>Tuples</vt:lpstr>
      <vt:lpstr>Features of tuples</vt:lpstr>
      <vt:lpstr>Tuples Python code</vt:lpstr>
      <vt:lpstr>Nested tuples</vt:lpstr>
      <vt:lpstr>Mixed tuples</vt:lpstr>
      <vt:lpstr>Operations with tuples</vt:lpstr>
      <vt:lpstr>Operations with tuples</vt:lpstr>
      <vt:lpstr>Operations with tuples</vt:lpstr>
      <vt:lpstr>Operations with tuples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2024-04-01T18:37:31Z</dcterms:modified>
</cp:coreProperties>
</file>